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22" r:id="rId3"/>
    <p:sldId id="324" r:id="rId4"/>
    <p:sldId id="325" r:id="rId5"/>
    <p:sldId id="315" r:id="rId6"/>
    <p:sldId id="326" r:id="rId7"/>
    <p:sldId id="311" r:id="rId8"/>
    <p:sldId id="330" r:id="rId9"/>
    <p:sldId id="332" r:id="rId10"/>
    <p:sldId id="331" r:id="rId11"/>
    <p:sldId id="333" r:id="rId12"/>
    <p:sldId id="310" r:id="rId13"/>
    <p:sldId id="327" r:id="rId14"/>
    <p:sldId id="306" r:id="rId15"/>
    <p:sldId id="302" r:id="rId16"/>
    <p:sldId id="296" r:id="rId17"/>
    <p:sldId id="292" r:id="rId18"/>
    <p:sldId id="328" r:id="rId19"/>
    <p:sldId id="271" r:id="rId20"/>
    <p:sldId id="272" r:id="rId21"/>
    <p:sldId id="273" r:id="rId22"/>
    <p:sldId id="280" r:id="rId23"/>
    <p:sldId id="277" r:id="rId24"/>
    <p:sldId id="278" r:id="rId25"/>
    <p:sldId id="297" r:id="rId26"/>
    <p:sldId id="298" r:id="rId27"/>
    <p:sldId id="279" r:id="rId28"/>
    <p:sldId id="299" r:id="rId29"/>
    <p:sldId id="317" r:id="rId30"/>
    <p:sldId id="318" r:id="rId31"/>
    <p:sldId id="300" r:id="rId32"/>
    <p:sldId id="319" r:id="rId33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94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gr. Jana Lilková" userId="23f64fba-b192-439b-8c22-afa54ab9b33a" providerId="ADAL" clId="{2D96FDCF-D048-4412-9971-F43524C32A21}"/>
    <pc:docChg chg="delSld">
      <pc:chgData name="Mgr. Jana Lilková" userId="23f64fba-b192-439b-8c22-afa54ab9b33a" providerId="ADAL" clId="{2D96FDCF-D048-4412-9971-F43524C32A21}" dt="2025-11-13T13:25:10.340" v="0" actId="2696"/>
      <pc:docMkLst>
        <pc:docMk/>
      </pc:docMkLst>
      <pc:sldChg chg="del">
        <pc:chgData name="Mgr. Jana Lilková" userId="23f64fba-b192-439b-8c22-afa54ab9b33a" providerId="ADAL" clId="{2D96FDCF-D048-4412-9971-F43524C32A21}" dt="2025-11-13T13:25:10.340" v="0" actId="2696"/>
        <pc:sldMkLst>
          <pc:docMk/>
          <pc:sldMk cId="693776989" sldId="32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882784101546697E-2"/>
          <c:y val="4.0556203657521127E-2"/>
          <c:w val="0.88925067452192574"/>
          <c:h val="0.78983757567662893"/>
        </c:manualLayout>
      </c:layout>
      <c:lineChart>
        <c:grouping val="standard"/>
        <c:varyColors val="0"/>
        <c:ser>
          <c:idx val="0"/>
          <c:order val="0"/>
          <c:tx>
            <c:strRef>
              <c:f>Okresy!$A$5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Okresy!$N$5:$AE$5</c:f>
              <c:numCache>
                <c:formatCode>#,##0</c:formatCode>
                <c:ptCount val="18"/>
                <c:pt idx="0">
                  <c:v>1126</c:v>
                </c:pt>
                <c:pt idx="1">
                  <c:v>1140</c:v>
                </c:pt>
                <c:pt idx="2">
                  <c:v>1077</c:v>
                </c:pt>
                <c:pt idx="3">
                  <c:v>1111</c:v>
                </c:pt>
                <c:pt idx="4">
                  <c:v>1047</c:v>
                </c:pt>
                <c:pt idx="5">
                  <c:v>1071</c:v>
                </c:pt>
                <c:pt idx="6">
                  <c:v>994</c:v>
                </c:pt>
                <c:pt idx="7">
                  <c:v>1088</c:v>
                </c:pt>
                <c:pt idx="8">
                  <c:v>1055</c:v>
                </c:pt>
                <c:pt idx="9">
                  <c:v>1093</c:v>
                </c:pt>
                <c:pt idx="10">
                  <c:v>1083</c:v>
                </c:pt>
                <c:pt idx="11">
                  <c:v>1096</c:v>
                </c:pt>
                <c:pt idx="12">
                  <c:v>1151</c:v>
                </c:pt>
                <c:pt idx="13">
                  <c:v>1128</c:v>
                </c:pt>
                <c:pt idx="14">
                  <c:v>1108</c:v>
                </c:pt>
                <c:pt idx="15">
                  <c:v>1025</c:v>
                </c:pt>
                <c:pt idx="16">
                  <c:v>957</c:v>
                </c:pt>
                <c:pt idx="17">
                  <c:v>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C6-4B8C-B079-BA8992A93482}"/>
            </c:ext>
          </c:extLst>
        </c:ser>
        <c:ser>
          <c:idx val="1"/>
          <c:order val="1"/>
          <c:tx>
            <c:strRef>
              <c:f>Okresy!$A$6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Okresy!$N$6:$AE$6</c:f>
              <c:numCache>
                <c:formatCode>#,##0</c:formatCode>
                <c:ptCount val="18"/>
                <c:pt idx="0">
                  <c:v>1836</c:v>
                </c:pt>
                <c:pt idx="1">
                  <c:v>1872</c:v>
                </c:pt>
                <c:pt idx="2">
                  <c:v>1880</c:v>
                </c:pt>
                <c:pt idx="3">
                  <c:v>1856</c:v>
                </c:pt>
                <c:pt idx="4">
                  <c:v>1758</c:v>
                </c:pt>
                <c:pt idx="5">
                  <c:v>1813</c:v>
                </c:pt>
                <c:pt idx="6">
                  <c:v>1701</c:v>
                </c:pt>
                <c:pt idx="7">
                  <c:v>1795</c:v>
                </c:pt>
                <c:pt idx="8">
                  <c:v>1794</c:v>
                </c:pt>
                <c:pt idx="9">
                  <c:v>1854</c:v>
                </c:pt>
                <c:pt idx="10">
                  <c:v>1782</c:v>
                </c:pt>
                <c:pt idx="11">
                  <c:v>1827</c:v>
                </c:pt>
                <c:pt idx="12">
                  <c:v>1932</c:v>
                </c:pt>
                <c:pt idx="13">
                  <c:v>1840</c:v>
                </c:pt>
                <c:pt idx="14">
                  <c:v>1834</c:v>
                </c:pt>
                <c:pt idx="15">
                  <c:v>1650</c:v>
                </c:pt>
                <c:pt idx="16">
                  <c:v>1530</c:v>
                </c:pt>
                <c:pt idx="17">
                  <c:v>1436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EC6-4B8C-B079-BA8992A93482}"/>
            </c:ext>
          </c:extLst>
        </c:ser>
        <c:ser>
          <c:idx val="2"/>
          <c:order val="2"/>
          <c:tx>
            <c:strRef>
              <c:f>Okresy!$A$7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Okresy!$N$7:$AE$7</c:f>
              <c:numCache>
                <c:formatCode>#,##0</c:formatCode>
                <c:ptCount val="18"/>
                <c:pt idx="0">
                  <c:v>1193</c:v>
                </c:pt>
                <c:pt idx="1">
                  <c:v>1152</c:v>
                </c:pt>
                <c:pt idx="2">
                  <c:v>1126</c:v>
                </c:pt>
                <c:pt idx="3">
                  <c:v>1158</c:v>
                </c:pt>
                <c:pt idx="4">
                  <c:v>1067</c:v>
                </c:pt>
                <c:pt idx="5">
                  <c:v>1059</c:v>
                </c:pt>
                <c:pt idx="6">
                  <c:v>981</c:v>
                </c:pt>
                <c:pt idx="7">
                  <c:v>1040</c:v>
                </c:pt>
                <c:pt idx="8">
                  <c:v>1033</c:v>
                </c:pt>
                <c:pt idx="9">
                  <c:v>1073</c:v>
                </c:pt>
                <c:pt idx="10">
                  <c:v>1075</c:v>
                </c:pt>
                <c:pt idx="11">
                  <c:v>1088</c:v>
                </c:pt>
                <c:pt idx="12">
                  <c:v>1090</c:v>
                </c:pt>
                <c:pt idx="13">
                  <c:v>1064</c:v>
                </c:pt>
                <c:pt idx="14">
                  <c:v>1077</c:v>
                </c:pt>
                <c:pt idx="15">
                  <c:v>982</c:v>
                </c:pt>
                <c:pt idx="16">
                  <c:v>836</c:v>
                </c:pt>
                <c:pt idx="17">
                  <c:v>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EC6-4B8C-B079-BA8992A93482}"/>
            </c:ext>
          </c:extLst>
        </c:ser>
        <c:ser>
          <c:idx val="3"/>
          <c:order val="3"/>
          <c:tx>
            <c:strRef>
              <c:f>Okresy!$A$8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Okresy!$N$8:$AE$8</c:f>
              <c:numCache>
                <c:formatCode>#,##0</c:formatCode>
                <c:ptCount val="18"/>
                <c:pt idx="0">
                  <c:v>1554</c:v>
                </c:pt>
                <c:pt idx="1">
                  <c:v>1588</c:v>
                </c:pt>
                <c:pt idx="2">
                  <c:v>1561</c:v>
                </c:pt>
                <c:pt idx="3">
                  <c:v>1596</c:v>
                </c:pt>
                <c:pt idx="4">
                  <c:v>1440</c:v>
                </c:pt>
                <c:pt idx="5">
                  <c:v>1442</c:v>
                </c:pt>
                <c:pt idx="6">
                  <c:v>1401</c:v>
                </c:pt>
                <c:pt idx="7">
                  <c:v>1487</c:v>
                </c:pt>
                <c:pt idx="8">
                  <c:v>1420</c:v>
                </c:pt>
                <c:pt idx="9">
                  <c:v>1513</c:v>
                </c:pt>
                <c:pt idx="10">
                  <c:v>1432</c:v>
                </c:pt>
                <c:pt idx="11">
                  <c:v>1515</c:v>
                </c:pt>
                <c:pt idx="12">
                  <c:v>1499</c:v>
                </c:pt>
                <c:pt idx="13">
                  <c:v>1438</c:v>
                </c:pt>
                <c:pt idx="14">
                  <c:v>1402</c:v>
                </c:pt>
                <c:pt idx="15">
                  <c:v>1272</c:v>
                </c:pt>
                <c:pt idx="16">
                  <c:v>1193</c:v>
                </c:pt>
                <c:pt idx="17">
                  <c:v>1069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0EC6-4B8C-B079-BA8992A93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763663"/>
        <c:axId val="1"/>
      </c:lineChart>
      <c:catAx>
        <c:axId val="183876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b="1"/>
            </a:pPr>
            <a:endParaRPr lang="cs-CZ"/>
          </a:p>
        </c:txPr>
        <c:crossAx val="1838763663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1512952955079604"/>
          <c:y val="0.92477516569421625"/>
          <c:w val="0.76809084994223953"/>
          <c:h val="6.6799115984281385E-2"/>
        </c:manualLayout>
      </c:layout>
      <c:overlay val="0"/>
      <c:spPr>
        <a:solidFill>
          <a:schemeClr val="bg1"/>
        </a:solidFill>
        <a:ln w="25400">
          <a:noFill/>
        </a:ln>
      </c:spPr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09678543105981E-2"/>
          <c:y val="4.3138003921868236E-2"/>
          <c:w val="0.88180459585408966"/>
          <c:h val="0.81225828671868505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8418276209255579E-2"/>
                  <c:y val="-3.5718596521655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82-4EBC-BBA2-3725AD9D19E6}"/>
                </c:ext>
              </c:extLst>
            </c:dLbl>
            <c:dLbl>
              <c:idx val="4"/>
              <c:layout>
                <c:manualLayout>
                  <c:x val="-3.9129273743976913E-17"/>
                  <c:y val="-8.9296491304138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82-4EBC-BBA2-3725AD9D19E6}"/>
                </c:ext>
              </c:extLst>
            </c:dLbl>
            <c:dLbl>
              <c:idx val="6"/>
              <c:layout>
                <c:manualLayout>
                  <c:x val="-8.7508295809971035E-2"/>
                  <c:y val="-1.1906198840551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2-4EBC-BBA2-3725AD9D19E6}"/>
                </c:ext>
              </c:extLst>
            </c:dLbl>
            <c:dLbl>
              <c:idx val="7"/>
              <c:layout>
                <c:manualLayout>
                  <c:x val="-5.5493065635591393E-2"/>
                  <c:y val="-3.2742046811517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82-4EBC-BBA2-3725AD9D19E6}"/>
                </c:ext>
              </c:extLst>
            </c:dLbl>
            <c:dLbl>
              <c:idx val="8"/>
              <c:layout>
                <c:manualLayout>
                  <c:x val="-3.8418276209255579E-2"/>
                  <c:y val="2.6788947391241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2-4EBC-BBA2-3725AD9D19E6}"/>
                </c:ext>
              </c:extLst>
            </c:dLbl>
            <c:dLbl>
              <c:idx val="9"/>
              <c:layout>
                <c:manualLayout>
                  <c:x val="-4.9090019600715538E-2"/>
                  <c:y val="-3.5718596521655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2-4EBC-BBA2-3725AD9D19E6}"/>
                </c:ext>
              </c:extLst>
            </c:dLbl>
            <c:dLbl>
              <c:idx val="10"/>
              <c:layout>
                <c:manualLayout>
                  <c:x val="-6.1465538573122383E-2"/>
                  <c:y val="1.6008140847700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82-4EBC-BBA2-3725AD9D19E6}"/>
                </c:ext>
              </c:extLst>
            </c:dLbl>
            <c:dLbl>
              <c:idx val="11"/>
              <c:layout>
                <c:manualLayout>
                  <c:x val="-3.62839275309636E-2"/>
                  <c:y val="-2.9765497101379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82-4EBC-BBA2-3725AD9D19E6}"/>
                </c:ext>
              </c:extLst>
            </c:dLbl>
            <c:dLbl>
              <c:idx val="12"/>
              <c:layout>
                <c:manualLayout>
                  <c:x val="-4.0552624887547552E-2"/>
                  <c:y val="2.3812397681103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82-4EBC-BBA2-3725AD9D19E6}"/>
                </c:ext>
              </c:extLst>
            </c:dLbl>
            <c:dLbl>
              <c:idx val="13"/>
              <c:layout>
                <c:manualLayout>
                  <c:x val="-3.6283927530963676E-2"/>
                  <c:y val="-2.9765497101379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82-4EBC-BBA2-3725AD9D19E6}"/>
                </c:ext>
              </c:extLst>
            </c:dLbl>
            <c:dLbl>
              <c:idx val="14"/>
              <c:layout>
                <c:manualLayout>
                  <c:x val="-2.3477835461211741E-2"/>
                  <c:y val="3.2742046811517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82-4EBC-BBA2-3725AD9D19E6}"/>
                </c:ext>
              </c:extLst>
            </c:dLbl>
            <c:dLbl>
              <c:idx val="15"/>
              <c:layout>
                <c:manualLayout>
                  <c:x val="-4.9090019600715462E-2"/>
                  <c:y val="-2.9765497101379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82-4EBC-BBA2-3725AD9D19E6}"/>
                </c:ext>
              </c:extLst>
            </c:dLbl>
            <c:dLbl>
              <c:idx val="16"/>
              <c:layout>
                <c:manualLayout>
                  <c:x val="-1.4940440748043758E-2"/>
                  <c:y val="2.6788947391241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82-4EBC-BBA2-3725AD9D19E6}"/>
                </c:ext>
              </c:extLst>
            </c:dLbl>
            <c:dLbl>
              <c:idx val="17"/>
              <c:layout>
                <c:manualLayout>
                  <c:x val="-5.3099646061495261E-2"/>
                  <c:y val="-2.2850400251271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82-4EBC-BBA2-3725AD9D19E6}"/>
                </c:ext>
              </c:extLst>
            </c:dLbl>
            <c:dLbl>
              <c:idx val="18"/>
              <c:layout>
                <c:manualLayout>
                  <c:x val="-5.2500955002670324E-3"/>
                  <c:y val="-3.5718499842955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82-4EBC-BBA2-3725AD9D19E6}"/>
                </c:ext>
              </c:extLst>
            </c:dLbl>
            <c:dLbl>
              <c:idx val="19"/>
              <c:layout>
                <c:manualLayout>
                  <c:x val="-2.1343486782921329E-3"/>
                  <c:y val="-3.2742046811517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82-4EBC-BBA2-3725AD9D19E6}"/>
                </c:ext>
              </c:extLst>
            </c:dLbl>
            <c:dLbl>
              <c:idx val="21"/>
              <c:layout>
                <c:manualLayout>
                  <c:x val="-1.5651709497590765E-16"/>
                  <c:y val="-1.0913889525656084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82-4EBC-BBA2-3725AD9D19E6}"/>
                </c:ext>
              </c:extLst>
            </c:dLbl>
            <c:dLbl>
              <c:idx val="22"/>
              <c:layout>
                <c:manualLayout>
                  <c:x val="-7.0225528085372968E-2"/>
                  <c:y val="-2.6952233003115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82-4EBC-BBA2-3725AD9D19E6}"/>
                </c:ext>
              </c:extLst>
            </c:dLbl>
            <c:dLbl>
              <c:idx val="23"/>
              <c:layout>
                <c:manualLayout>
                  <c:x val="-4.7066943728800437E-2"/>
                  <c:y val="3.3808286856647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0950528327291E-2"/>
                      <c:h val="5.337900357382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1782-4EBC-BBA2-3725AD9D19E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List1!$H$2:$AE$2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List1!$H$7:$AE$7</c:f>
              <c:numCache>
                <c:formatCode>#,##0</c:formatCode>
                <c:ptCount val="24"/>
                <c:pt idx="0">
                  <c:v>4466</c:v>
                </c:pt>
                <c:pt idx="1">
                  <c:v>4653</c:v>
                </c:pt>
                <c:pt idx="2">
                  <c:v>4645</c:v>
                </c:pt>
                <c:pt idx="3">
                  <c:v>4821</c:v>
                </c:pt>
                <c:pt idx="4">
                  <c:v>4909</c:v>
                </c:pt>
                <c:pt idx="5">
                  <c:v>5248</c:v>
                </c:pt>
                <c:pt idx="6">
                  <c:v>5709</c:v>
                </c:pt>
                <c:pt idx="7">
                  <c:v>5752</c:v>
                </c:pt>
                <c:pt idx="8">
                  <c:v>5644</c:v>
                </c:pt>
                <c:pt idx="9">
                  <c:v>5721</c:v>
                </c:pt>
                <c:pt idx="10">
                  <c:v>5312</c:v>
                </c:pt>
                <c:pt idx="11">
                  <c:v>5385</c:v>
                </c:pt>
                <c:pt idx="12">
                  <c:v>5077</c:v>
                </c:pt>
                <c:pt idx="13">
                  <c:v>5410</c:v>
                </c:pt>
                <c:pt idx="14">
                  <c:v>5302</c:v>
                </c:pt>
                <c:pt idx="15">
                  <c:v>5533</c:v>
                </c:pt>
                <c:pt idx="16">
                  <c:v>5372</c:v>
                </c:pt>
                <c:pt idx="17">
                  <c:v>5526</c:v>
                </c:pt>
                <c:pt idx="18">
                  <c:v>5672</c:v>
                </c:pt>
                <c:pt idx="19">
                  <c:v>5470</c:v>
                </c:pt>
                <c:pt idx="20">
                  <c:v>5421</c:v>
                </c:pt>
                <c:pt idx="21">
                  <c:v>4929</c:v>
                </c:pt>
                <c:pt idx="22">
                  <c:v>4516</c:v>
                </c:pt>
                <c:pt idx="23">
                  <c:v>4201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782-4EBC-BBA2-3725AD9D1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3045871"/>
        <c:axId val="1"/>
      </c:lineChart>
      <c:catAx>
        <c:axId val="1973045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973045871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0.69408</cdr:x>
      <cdr:y>0.04013</cdr:y>
    </cdr:from>
    <cdr:to>
      <cdr:x>0.80999</cdr:x>
      <cdr:y>0.09763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6031711" y="192274"/>
          <a:ext cx="1007280" cy="275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pc="-1" dirty="0">
              <a:solidFill>
                <a:srgbClr val="000000"/>
              </a:solidFill>
              <a:latin typeface="Calibri"/>
              <a:ea typeface="DejaVu Sans"/>
            </a:rPr>
            <a:t>1</a:t>
          </a: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. 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242B-A5D1-468D-94A1-A8179FB90144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9AA9-E098-4F35-8666-B316AFDA2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8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33500" y="1190625"/>
            <a:ext cx="7827963" cy="5872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6124" y="7438841"/>
            <a:ext cx="4128743" cy="70470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2921259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2921259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7" Type="http://schemas.openxmlformats.org/officeDocument/2006/relationships/hyperlink" Target="https://data.cermat.cz/menu/data-a-analyticke-vystupy-jednotna-prijimaci-zkouska/agregovana-data-jp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zdelavanivdatech.cz/" TargetMode="External"/><Relationship Id="rId5" Type="http://schemas.openxmlformats.org/officeDocument/2006/relationships/hyperlink" Target="https://msmt.gov.cz/vzdelavani/stredni-vzdelavani/prijimani-na-stredni-skoly-a-konzervatore" TargetMode="External"/><Relationship Id="rId4" Type="http://schemas.openxmlformats.org/officeDocument/2006/relationships/hyperlink" Target="https://prijimacky.cermat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2025/2026</a:t>
            </a:r>
            <a:endParaRPr lang="cs-CZ" sz="3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délník 2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20" name="Picture 1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21" name="Obdélník 3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22" name="Obdélník 7"/>
          <p:cNvSpPr/>
          <p:nvPr/>
        </p:nvSpPr>
        <p:spPr>
          <a:xfrm>
            <a:off x="-108360" y="0"/>
            <a:ext cx="9360360" cy="10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8320" y="0"/>
            <a:ext cx="7771680" cy="112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C00000"/>
                </a:solidFill>
                <a:latin typeface="Arial"/>
                <a:ea typeface="Microsoft YaHei"/>
              </a:rPr>
              <a:t>Pokusné ověřování propojení vybraných zdravotnických oborů vzdělání kategorie H, M, N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24" name="Obdélník 10"/>
          <p:cNvSpPr/>
          <p:nvPr/>
        </p:nvSpPr>
        <p:spPr>
          <a:xfrm>
            <a:off x="540000" y="1617078"/>
            <a:ext cx="7920000" cy="359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Probíhá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zdravotnických školách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Pardubickém kraji</a:t>
            </a:r>
            <a:endParaRPr lang="cs-CZ" sz="22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 3. ročníku maturitního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oboru vzdělání 53-41-M/03 Praktická sestra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je možné získat výuční list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v oboru vzdělání 53-41-H/01 Ošetřovatel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Absolventi oboru vzdělání 53-41-M/03 Praktická sestra budou moci být přijímáni do 2. ročníku oboru vzdělání 53-41-N/11 Diplomovaná všeobecná sestra ve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vyšší odborné škole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Na přihlášce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neuvádí oba obory vzdělání 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(uvede se pouze obor Praktická sestra)</a:t>
            </a:r>
            <a:endParaRPr lang="cs-CZ" sz="22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2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Postupný útlum p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rospěchových stipendií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Pardubického kraje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44225"/>
              </p:ext>
            </p:extLst>
          </p:nvPr>
        </p:nvGraphicFramePr>
        <p:xfrm>
          <a:off x="456840" y="2989645"/>
          <a:ext cx="8229599" cy="17582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3182">
                  <a:extLst>
                    <a:ext uri="{9D8B030D-6E8A-4147-A177-3AD203B41FA5}">
                      <a16:colId xmlns:a16="http://schemas.microsoft.com/office/drawing/2014/main" val="1553161621"/>
                    </a:ext>
                  </a:extLst>
                </a:gridCol>
                <a:gridCol w="1871632">
                  <a:extLst>
                    <a:ext uri="{9D8B030D-6E8A-4147-A177-3AD203B41FA5}">
                      <a16:colId xmlns:a16="http://schemas.microsoft.com/office/drawing/2014/main" val="60425646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2238365458"/>
                    </a:ext>
                  </a:extLst>
                </a:gridCol>
                <a:gridCol w="1726569">
                  <a:extLst>
                    <a:ext uri="{9D8B030D-6E8A-4147-A177-3AD203B41FA5}">
                      <a16:colId xmlns:a16="http://schemas.microsoft.com/office/drawing/2014/main" val="3632105369"/>
                    </a:ext>
                  </a:extLst>
                </a:gridCol>
              </a:tblGrid>
              <a:tr h="674203"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Hodnocení z odborného výcviku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2.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3. a 4.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46577"/>
                  </a:ext>
                </a:extLst>
              </a:tr>
              <a:tr h="542025">
                <a:tc>
                  <a:txBody>
                    <a:bodyPr/>
                    <a:lstStyle/>
                    <a:p>
                      <a:pPr indent="450215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– výborný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400 Kč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38005"/>
                  </a:ext>
                </a:extLst>
              </a:tr>
              <a:tr h="542025">
                <a:tc>
                  <a:txBody>
                    <a:bodyPr/>
                    <a:lstStyle/>
                    <a:p>
                      <a:pPr indent="450215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– chvalitebný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Kč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528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6839" y="1278080"/>
            <a:ext cx="822960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Žáci nově přijatí pro </a:t>
            </a:r>
            <a:r>
              <a:rPr lang="cs-CZ" altLang="cs-CZ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rok 2026/27 již nebudou pobírat prospěchové stipendium od Pardubického kraje</a:t>
            </a:r>
            <a:endParaRPr kumimoji="0" lang="cs-CZ" altLang="cs-CZ" sz="2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Snížení v</a:t>
            </a:r>
            <a:r>
              <a:rPr kumimoji="0" lang="cs-CZ" altLang="cs-CZ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ýše měsíčního stipendia </a:t>
            </a:r>
            <a:r>
              <a:rPr kumimoji="0" lang="cs-CZ" altLang="cs-CZ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2. pololetí 2025/26 </a:t>
            </a:r>
            <a:r>
              <a:rPr kumimoji="0" lang="cs-CZ" altLang="cs-CZ" sz="2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stávající žáky</a:t>
            </a:r>
            <a:endParaRPr kumimoji="0" lang="cs-CZ" altLang="cs-CZ" sz="21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2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64332" y="1373576"/>
            <a:ext cx="8214975" cy="37534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přijímací řízení ve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roce 2025/2026</a:t>
            </a:r>
            <a:endParaRPr lang="cs-CZ" sz="2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zrušení hybridní formy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 přihlášky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elektronickou přihlášku lze podat pouze v případě zpětvzetí předchozí přihlášky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nová právní úprava pro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uchazeče, kteří získali předchozí vzdělání ve škole mimo území ČR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maturitních oborů ve 2. kole se mohou hlásit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uchazeči,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kteří nekonali jednotnou přijímací zkoušku v 1. kole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budou za ni hodnoceni 0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72259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-108360" y="96480"/>
            <a:ext cx="936036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200" b="1" spc="-1" dirty="0">
                <a:solidFill>
                  <a:srgbClr val="C00000"/>
                </a:solidFill>
              </a:rPr>
              <a:t>Uchazeči, kteří získali </a:t>
            </a:r>
            <a:br>
              <a:rPr lang="cs-CZ" sz="2200" b="1" spc="-1" dirty="0">
                <a:solidFill>
                  <a:srgbClr val="C00000"/>
                </a:solidFill>
              </a:rPr>
            </a:br>
            <a:r>
              <a:rPr lang="cs-CZ" sz="2200" b="1" spc="-1" dirty="0">
                <a:solidFill>
                  <a:srgbClr val="C00000"/>
                </a:solidFill>
              </a:rPr>
              <a:t>předchozí vzdělání ve škole mimo území ČR</a:t>
            </a:r>
          </a:p>
        </p:txBody>
      </p:sp>
      <p:sp>
        <p:nvSpPr>
          <p:cNvPr id="198" name="Obdélník 1"/>
          <p:cNvSpPr/>
          <p:nvPr/>
        </p:nvSpPr>
        <p:spPr>
          <a:xfrm>
            <a:off x="366271" y="1243439"/>
            <a:ext cx="8411097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Přijímací zkoušku z českého jazyka a literatury při přijímacím řízení promine ředitel školy na žádost osobě, která 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se vzdělávala mimo území ČR alespoň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1 školní rok ze 3 školních roků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bezprostředně předcházejících školnímu roku, ve kterém podává přihlášku, </a:t>
            </a:r>
            <a:r>
              <a:rPr lang="cs-CZ" sz="2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vzdělává-li se v zahraničí,</a:t>
            </a: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nebo se vzdělávala ve škole mimo území ČR alespoň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2 školní roky ze 3 školních roků bezprostředně předcházejících školnímu roku,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ve kterém podává přihlášku, </a:t>
            </a:r>
            <a:r>
              <a:rPr lang="cs-CZ" sz="2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vzdělává-li se v ČR.</a:t>
            </a:r>
          </a:p>
          <a:p>
            <a:pPr marL="355600" lvl="1" indent="-355600" algn="just"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U ostatních písemných testů přijímací zkoušky, nebo když se uchazeč rozhodne zkoušku z českého jazyka konat, pak má uchazeč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automatický  nárok na navýšení času o 25 % a možnost použít překladový slovník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lvl="1" indent="-355600" algn="just"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Školské poradenské zařízení může přiznat uzpůsobení nad tento rámec.</a:t>
            </a:r>
          </a:p>
        </p:txBody>
      </p:sp>
    </p:spTree>
    <p:extLst>
      <p:ext uri="{BB962C8B-B14F-4D97-AF65-F5344CB8AC3E}">
        <p14:creationId xmlns:p14="http://schemas.microsoft.com/office/powerpoint/2010/main" val="3780461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000" b="1" spc="-1" dirty="0">
                <a:solidFill>
                  <a:srgbClr val="376092"/>
                </a:solidFill>
                <a:latin typeface="Arial"/>
              </a:rPr>
              <a:t>ve školním roce 2025/2026</a:t>
            </a:r>
            <a:endParaRPr lang="cs-CZ" sz="20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64476" y="1231140"/>
            <a:ext cx="8414688" cy="473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střední školy </a:t>
            </a:r>
            <a:r>
              <a:rPr lang="pl-PL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období </a:t>
            </a:r>
            <a:r>
              <a:rPr lang="pl-PL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15. d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31. ledna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zveřejní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kritéria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přijímacího řízení (talentové i netalentové obory)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Termín pro podání přihlášky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1. kolo přijímacího řízení do oborů vzdělání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talentovou zkouškou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talentové zkoušky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‒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1. února do 20.</a:t>
            </a:r>
            <a:r>
              <a:rPr lang="cs-CZ" sz="2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února</a:t>
            </a:r>
            <a:endParaRPr lang="cs-CZ" sz="21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přihlášek pro 1. kolo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přijímacího řízení nejvýše: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talentovou zkouškou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zároveň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talentové zkoušky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způsoby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přihlášky: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elektronicky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prostřednictvím DIPSY na základě prokázání totožnosti s využitím prostředku pro elektronickou identifikaci 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papírovém tiskopisu</a:t>
            </a:r>
            <a:endParaRPr lang="cs-CZ" sz="2100" b="1" strike="noStrike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91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elektronicky</a:t>
            </a:r>
          </a:p>
        </p:txBody>
      </p:sp>
      <p:sp>
        <p:nvSpPr>
          <p:cNvPr id="8" name="Obdélník 1"/>
          <p:cNvSpPr/>
          <p:nvPr/>
        </p:nvSpPr>
        <p:spPr>
          <a:xfrm>
            <a:off x="251640" y="1287616"/>
            <a:ext cx="8545851" cy="5179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prostřednictvím informačního systému DIPSY (www.dipsy.cz)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 přihlášení zákonného zástupce (plnoletého uchazeče) do systému prostřednictvím e-identity systém zobrazí jeho děti.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 volbě školy systém zobrazí všechny povinné přílohy stanovené ředitelem střední školy.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Zákonný zástupce vyplní jeden formulář přihlášky v systému, přiřadí prioritu vybraným školám a oborům vzdělání a vloží do systému dokumenty pro všechny zvolené obory vzdělání.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Zákonný zástupce obdrží e-mailem potvrzení o podání přihlášky.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SŠ činí všechny úkony v přijímacím řízení vůči zákonnému zástupci prostřednictvím informačního systému.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886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</a:rPr>
              <a:t>na papírovém tiskopisu</a:t>
            </a: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  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84163" y="1495464"/>
            <a:ext cx="8163072" cy="4048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na tiskopisu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podá přihlášku na papírovém tiskopisu do všech škol, do jejíchž oborů vzdělání se uchazeč hlásí.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Na všech přihláškách na tiskopisu musí být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pořadí oborů vzdělání shodné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</a:p>
          <a:p>
            <a:pPr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712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br>
              <a:rPr lang="cs-CZ" sz="2800" b="1" spc="-1" dirty="0">
                <a:solidFill>
                  <a:srgbClr val="C00000"/>
                </a:solidFill>
              </a:rPr>
            </a:br>
            <a:r>
              <a:rPr lang="cs-CZ" sz="2000" b="1" spc="-1" dirty="0">
                <a:solidFill>
                  <a:srgbClr val="376092"/>
                </a:solidFill>
              </a:rPr>
              <a:t>ve školním roce 2025/2026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165013" y="1157760"/>
            <a:ext cx="8458551" cy="4469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Přílohy přihlášky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lékařský posudek o zdravotní způsobilosti ke vzdělávání </a:t>
            </a:r>
          </a:p>
          <a:p>
            <a:pPr marL="1077913" lvl="2" indent="-26987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má platnost 1 rok od data vydání</a:t>
            </a:r>
          </a:p>
          <a:p>
            <a:pPr marL="1077913" lvl="2" indent="-26987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nepřikládá se u oborů vzdělání skupin 16 Ekologie a ochrana životního prostřední, 18 Informatické obory, 63 Ekonomika a administrativa, 79 Obecná příprava s výjimkou Gymnázia se sportovní přípravou 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vzdělávání, pokud daná střední škola takové kritérium používá (hodnotí-li škola slovně, převede na žádost uchazeče slovní hodnocení na známky)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doporučení školského poradenského zařízení pro úpravu podmínek přijímacího řízení </a:t>
            </a:r>
          </a:p>
        </p:txBody>
      </p:sp>
    </p:spTree>
    <p:extLst>
      <p:ext uri="{BB962C8B-B14F-4D97-AF65-F5344CB8AC3E}">
        <p14:creationId xmlns:p14="http://schemas.microsoft.com/office/powerpoint/2010/main" val="86722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br>
              <a:rPr lang="cs-CZ" sz="2800" b="1" spc="-1" dirty="0">
                <a:solidFill>
                  <a:srgbClr val="C00000"/>
                </a:solidFill>
              </a:rPr>
            </a:br>
            <a:r>
              <a:rPr lang="cs-CZ" sz="2000" b="1" spc="-1" dirty="0">
                <a:solidFill>
                  <a:srgbClr val="376092"/>
                </a:solidFill>
              </a:rPr>
              <a:t>ve školním roce 2025/2026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251640" y="1241687"/>
            <a:ext cx="8458551" cy="4561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Přílohy přihlášky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žádost o prominutí zkoušky z ČJL (stačí označení v přihlášce) a doklad prokazující splnění podmínek pro prominutí (nejčastěji vysvědčení a jeho neúřední překlad do českého jazyka)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další doklady prokazující plnění kritérií přijímacího řízení</a:t>
            </a: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Přílohy přihlášky stačí podat jako prosté kopie, ředitel školy ale může účastníka řízení vyzvat k předložení originálu nebo úředně ověřené kopie.</a:t>
            </a: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 na přihlášce závazně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seřadí pořadí škol a oborů vzdělání podle své priority.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Uvedené pořadí musí být ve všech podaných přihláškách shodné.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Po uplynutí termínu pro podání přihlášky </a:t>
            </a:r>
            <a:r>
              <a:rPr lang="cs-CZ" sz="2100" b="1" spc="-1" dirty="0">
                <a:latin typeface="Calibri"/>
              </a:rPr>
              <a:t>nelze pořadí oborů vzdělání měnit.</a:t>
            </a:r>
          </a:p>
        </p:txBody>
      </p:sp>
    </p:spTree>
    <p:extLst>
      <p:ext uri="{BB962C8B-B14F-4D97-AF65-F5344CB8AC3E}">
        <p14:creationId xmlns:p14="http://schemas.microsoft.com/office/powerpoint/2010/main" val="1831181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460" y="1492225"/>
            <a:ext cx="8208360" cy="3696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českého jazyka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minut, 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matematiky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minut.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137727"/>
              </p:ext>
            </p:extLst>
          </p:nvPr>
        </p:nvGraphicFramePr>
        <p:xfrm>
          <a:off x="251640" y="1078030"/>
          <a:ext cx="8690229" cy="479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839541" y="1281369"/>
            <a:ext cx="15064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98903" y="1290274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283351" y="1271024"/>
            <a:ext cx="10037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2062925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515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Uchazeč, který se hlásí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alespoň do jednoho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oboru vzdělání 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maturitní zkouškou,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může jednotné přijímací zkoušky konat dvakrát.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Místo konání zkoušky stanoví uchazeči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Cermat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(a to i pro náhradní termín),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může být i dvakrát v téže škole.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Nikdy to není škola, kam se uchazeč nepřihlásil.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písemně nejpozději do 3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pracovních dnů omluví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řediteli školy, ve které ji měl konat, koná zkoušku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 náhradním termínu.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školy může stanovit i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školní přijímací zkoušku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2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Termíny konání přijímacích zkoušek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3055187752"/>
              </p:ext>
            </p:extLst>
          </p:nvPr>
        </p:nvGraphicFramePr>
        <p:xfrm>
          <a:off x="341100" y="2114962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Jednotné přijímací zkoušky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Studium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řádný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 řádný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Náhradní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Čtyřleté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 a 30.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Šestileté a osmileté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 a 30.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Talentová a školní přijímací zkouška</a:t>
            </a:r>
            <a:endParaRPr lang="cs-CZ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460" y="1378347"/>
            <a:ext cx="8280360" cy="4461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Ředitel školy stanoví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dva termíny 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konání talentové či školní přijímací zkoušky a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jeden náhradní termín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Talentová a školní přijímací zkouška 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 koná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od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15. března do 23.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dubna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tak, aby se alespoň 1 termín konal jindy než jednotná zkouška.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případě, že dojde k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překryvu termínů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je možné uchazeči přiznat náhradní termín, pokud se z původního řádně omluví.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Náhradní termín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talentové či školní přijímací zkoušky stanoví ředitel školy od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 dubna do 5. května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tak, aby se konal jindy než jednotná zkouška.</a:t>
            </a: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Talentovou a školní přijímací zkoušku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 uchazeč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konat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každém oboru vzdělání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jednou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Hodnocení uchazečů v 1. kole přijímacího řízení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3152" y="1255236"/>
            <a:ext cx="8516975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jednotných, školních a talentových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přijímacích  zkoušek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dle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dle dalších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skutečností, které osvědčují vhodné schopnosti, vědomosti a zájmy uchazeče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Hodnocení jednotných testů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 ČJ a z M se na celkovém hodnocení uchazeče v přijímacím řízení bude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podílet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minimálně 60 %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respektive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40 %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 oboru vzdělání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Gymnázium se sportovní přípravou.</a:t>
            </a:r>
            <a:endParaRPr lang="cs-CZ" sz="2100" spc="-1" dirty="0"/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Uchazeči se do hodnocení přijímacího řízení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započte lepší výsledek z</a:t>
            </a:r>
            <a:r>
              <a:rPr lang="cs-CZ" dirty="0"/>
              <a:t> 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každého testu. </a:t>
            </a: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Ředitel školy stanoví pořadí uchazečů podle výsledků hodnocení přijímacího řízení, </a:t>
            </a:r>
            <a:r>
              <a:rPr lang="cs-CZ" sz="2100" b="1" spc="-1" dirty="0">
                <a:latin typeface="Calibri"/>
              </a:rPr>
              <a:t>v případě rovnosti bodů rozhodují doplňková kritéria</a:t>
            </a:r>
            <a:r>
              <a:rPr lang="cs-CZ" sz="2100" spc="-1" dirty="0">
                <a:latin typeface="Calibri"/>
              </a:rPr>
              <a:t>.</a:t>
            </a:r>
            <a:endParaRPr lang="cs-CZ" sz="21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</a:t>
            </a:r>
            <a:r>
              <a:rPr lang="cs-CZ" sz="2400" b="1" spc="-1">
                <a:solidFill>
                  <a:srgbClr val="C00000"/>
                </a:solidFill>
              </a:rPr>
              <a:t>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355760"/>
            <a:ext cx="846036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Doporučenou podmínkou pro přijetí uchazeče ke vzdělávání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 středních školách zřizovaných Pardubickým krajem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je, aby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součtu bodů z obou testů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dosáhl následující minimální hranice: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7453" y="1350134"/>
            <a:ext cx="8508733" cy="45177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latin typeface="Calibri"/>
              </a:rPr>
              <a:t>Uchazeč bude přijat do oboru vzdělání, který má v jeho přihlášce nejvyšší prioritu a u nějž jej výsledky přijímacího řízení opravňují k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přijetí, </a:t>
            </a:r>
            <a:r>
              <a:rPr lang="cs-CZ" sz="2200" b="1" spc="-1" dirty="0">
                <a:latin typeface="Calibri"/>
              </a:rPr>
              <a:t>do ostatních oborů nebude přijat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err="1">
                <a:latin typeface="Calibri"/>
              </a:rPr>
              <a:t>Cermat</a:t>
            </a:r>
            <a:r>
              <a:rPr lang="cs-CZ" sz="2200" b="1" spc="-1" dirty="0">
                <a:latin typeface="Calibri"/>
              </a:rPr>
              <a:t> zpřístupní výsledky JPZ školám </a:t>
            </a:r>
            <a:r>
              <a:rPr lang="cs-CZ" sz="2200" spc="-1" dirty="0">
                <a:latin typeface="Calibri"/>
              </a:rPr>
              <a:t>nejpozději</a:t>
            </a:r>
            <a:r>
              <a:rPr lang="cs-CZ" sz="2400" dirty="0"/>
              <a:t> </a:t>
            </a:r>
            <a:r>
              <a:rPr lang="cs-CZ" sz="2200" b="1" spc="-1" dirty="0">
                <a:latin typeface="Calibri"/>
              </a:rPr>
              <a:t>6. května, </a:t>
            </a:r>
            <a:r>
              <a:rPr lang="cs-CZ" sz="2200" spc="-1" dirty="0">
                <a:latin typeface="Calibri"/>
              </a:rPr>
              <a:t>ředitel školy zadá do 2 pracovních dnů do </a:t>
            </a:r>
            <a:r>
              <a:rPr lang="cs-CZ" sz="2200" spc="-1" dirty="0" err="1">
                <a:latin typeface="Calibri"/>
              </a:rPr>
              <a:t>DiPSy</a:t>
            </a:r>
            <a:r>
              <a:rPr lang="cs-CZ" sz="2200" spc="-1" dirty="0">
                <a:latin typeface="Calibri"/>
              </a:rPr>
              <a:t> pořadí uchazečů</a:t>
            </a:r>
          </a:p>
          <a:p>
            <a:pPr marL="355600" lvl="1" indent="-355600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C00000"/>
                </a:solidFill>
                <a:latin typeface="Calibri"/>
              </a:rPr>
              <a:t>Nejpozději 3 pracovní dny před zadáním pořadí uchazečů do </a:t>
            </a:r>
            <a:r>
              <a:rPr lang="cs-CZ" sz="2200" spc="-1" dirty="0" err="1">
                <a:solidFill>
                  <a:srgbClr val="C00000"/>
                </a:solidFill>
                <a:latin typeface="Calibri"/>
              </a:rPr>
              <a:t>DiPSy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může vzít uchazeč přihlášku nebo její část zpět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. Letos do 5. 5. </a:t>
            </a:r>
            <a:r>
              <a:rPr lang="cs-CZ" sz="2200" spc="-1">
                <a:solidFill>
                  <a:srgbClr val="C00000"/>
                </a:solidFill>
                <a:latin typeface="Calibri"/>
              </a:rPr>
              <a:t>2026.</a:t>
            </a:r>
            <a:endParaRPr lang="cs-CZ" sz="2200" spc="-1" dirty="0">
              <a:solidFill>
                <a:srgbClr val="C00000"/>
              </a:solidFill>
              <a:latin typeface="Calibri"/>
            </a:endParaRPr>
          </a:p>
          <a:p>
            <a:pPr marL="355600" lvl="1" indent="-355600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latin typeface="Calibri"/>
              </a:rPr>
              <a:t>Výsledky</a:t>
            </a:r>
            <a:r>
              <a:rPr lang="cs-CZ" sz="2200" spc="-1" dirty="0">
                <a:latin typeface="Calibri"/>
              </a:rPr>
              <a:t> přijímacího řízení formou seznamu s bodovým hodnocením každého kritéria </a:t>
            </a:r>
            <a:r>
              <a:rPr lang="cs-CZ" sz="2200" b="1" spc="-1" dirty="0">
                <a:latin typeface="Calibri"/>
              </a:rPr>
              <a:t>zveřejní všechny střední školy </a:t>
            </a:r>
            <a:r>
              <a:rPr lang="cs-CZ" sz="2200" spc="-1" dirty="0">
                <a:latin typeface="Calibri"/>
              </a:rPr>
              <a:t>nejpozději</a:t>
            </a:r>
            <a:r>
              <a:rPr lang="cs-CZ" sz="2200" b="1" spc="-1" dirty="0">
                <a:latin typeface="Calibri"/>
              </a:rPr>
              <a:t> 15.</a:t>
            </a:r>
            <a:r>
              <a:rPr lang="cs-CZ" dirty="0"/>
              <a:t> </a:t>
            </a:r>
            <a:r>
              <a:rPr lang="cs-CZ" sz="2200" b="1" spc="-1" dirty="0">
                <a:latin typeface="Calibri"/>
              </a:rPr>
              <a:t>května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/>
              </a:rPr>
              <a:t>Seznam se zveřejňuje na veřejně přístupném místě ve škole a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informačním systému pro přijímací zkoušky.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Rozhodnutí o přijetí ani o nepřijetí se </a:t>
            </a:r>
            <a:r>
              <a:rPr lang="cs-CZ" sz="2200" b="1" strike="noStrike" spc="-1" dirty="0">
                <a:latin typeface="Calibri"/>
              </a:rPr>
              <a:t>nevyhotovuje a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neodesílá</a:t>
            </a:r>
            <a:r>
              <a:rPr lang="cs-CZ" sz="2200" strike="noStrike" spc="-1" dirty="0">
                <a:latin typeface="Calibri"/>
              </a:rPr>
              <a:t>. </a:t>
            </a:r>
            <a:endParaRPr lang="cs-CZ" sz="22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96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Odvolání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5025" y="1151106"/>
            <a:ext cx="8393230" cy="47177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Odvolání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lze podat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3 pracovních dnů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ode dne zveřejnění výsledků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Odvolání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 nelze podat prostřednictvím </a:t>
            </a:r>
            <a:r>
              <a:rPr lang="cs-CZ" sz="2200" b="1" spc="-1" dirty="0" err="1">
                <a:solidFill>
                  <a:srgbClr val="000000"/>
                </a:solidFill>
                <a:latin typeface="Calibri"/>
                <a:ea typeface="DejaVu Sans"/>
              </a:rPr>
              <a:t>DiPSy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Rozhodnutí o odvolání může být kladné jen v případě porušení legislativy, chybně ohodnocené jednotné, talentové či školní přijímací zkoušky či chybně vyhodnocených kritérií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Nemá smysl se odvolávat proti nepřijetí z důvodu možného uvolnění kapacity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Případnou volnou kapacitu může ředitel naplnit až v dalším kole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byl uchazeč přijat na </a:t>
            </a:r>
            <a:r>
              <a:rPr lang="cs-CZ" sz="2200" spc="-1" dirty="0" err="1">
                <a:solidFill>
                  <a:srgbClr val="000000"/>
                </a:solidFill>
                <a:latin typeface="Calibri"/>
              </a:rPr>
              <a:t>prioritnější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školu, nemá smysl, aby se odvolával proti nepřijetí na méně prioritní školy, protože takovému odvolání nemůže být vyhověno.</a:t>
            </a:r>
          </a:p>
        </p:txBody>
      </p:sp>
    </p:spTree>
    <p:extLst>
      <p:ext uri="{BB962C8B-B14F-4D97-AF65-F5344CB8AC3E}">
        <p14:creationId xmlns:p14="http://schemas.microsoft.com/office/powerpoint/2010/main" val="3619126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Vzdání se práva na přijetí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01716" y="1556237"/>
            <a:ext cx="8139847" cy="35610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Uchazeč se může vzdát práva na přijetí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podáním řediteli školy, kam byl přijat, doručeným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nejpozději v den, kdy byla doručena přihláška do dalšího kola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do oboru, kam se bude hlásit.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Podání musí být učiněno písemně nebo elektronicky se zaručeným elektronickým podpisem,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nemá žádný předepsaný formulář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Vzdáním se práva na přijetí v jednom oboru uchazeči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nevzniká právo na přijetí do jiných oborů v daném kole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Ředitel školy může takto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uvolněné místo obsadit až v dalším kole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 přijímacího řízení.</a:t>
            </a:r>
            <a:endParaRPr lang="cs-CZ" sz="22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 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60179" y="1444848"/>
            <a:ext cx="8222921" cy="47485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střední školy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vyhlásí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kolo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18. května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Termín pro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podání přihlášky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je od 19. do 24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. května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(letos do 25. 5.) 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2. kole přijímacího řízení do maturitního oboru se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vždy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zohlední výsledky jednotné přijímací zkoušky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z 1. kola.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Jednotná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přijímací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zkouška se ve 2. kole nekoná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Pokud je součástí přijímacího řízení talentová zkouška, stanoví ředitel jeden řádný termín </a:t>
            </a:r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v období od 8. do 14. června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 Náhradní termín není.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Uchazeč, který v 1. kole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</a:rPr>
              <a:t>jednotnou zkoušku nekonal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</a:rPr>
              <a:t>může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 podat přihlášku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do maturitního oboru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ve 2. kole.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Za zkoušku bude hodnocen 0 body.</a:t>
            </a:r>
            <a:endParaRPr lang="cs-CZ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85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29119" y="1747005"/>
            <a:ext cx="8085041" cy="2894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2. kola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1. kole, nebo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1. kole.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2. kole se postupuje obdobně jako v 1. kole (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využije se elektronický systém DIPSY, počet přihlášek 2+3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).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Výsledky budou známy 23.</a:t>
            </a:r>
            <a:r>
              <a:rPr lang="cs-CZ" sz="2100" b="1" dirty="0">
                <a:solidFill>
                  <a:srgbClr val="C00000"/>
                </a:solidFill>
              </a:rPr>
              <a:t> 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června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4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016622"/>
              </p:ext>
            </p:extLst>
          </p:nvPr>
        </p:nvGraphicFramePr>
        <p:xfrm>
          <a:off x="251640" y="1157760"/>
          <a:ext cx="8680604" cy="471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Pardubickém kraji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4302576" y="1358258"/>
            <a:ext cx="15067" cy="3852000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4257385" y="1377508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841616" y="1339727"/>
            <a:ext cx="10037" cy="3852000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15" name="TextovéPole 4"/>
          <p:cNvSpPr/>
          <p:nvPr/>
        </p:nvSpPr>
        <p:spPr>
          <a:xfrm>
            <a:off x="6801933" y="1377508"/>
            <a:ext cx="100728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sz="1200" b="1" spc="-1" dirty="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ročník ZŠ</a:t>
            </a:r>
            <a:endParaRPr lang="cs-CZ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913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92273" y="1354890"/>
            <a:ext cx="816084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Termíny dalších škol nejsou stanoveny centrálně, určí je ředitel střední školy</a:t>
            </a: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Počet přihlášek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není omezen</a:t>
            </a: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cs-CZ" sz="21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dalších kol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předchozích kolech, nebo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předchozích kolech.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Elektronický systém se nepoužije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přihláška se podává na tiskopise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Na tiskopise se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uvede vždy jen jedna škola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 Může být uvedeno i více oborů vzdělání v této škole, které se neuvádí dle priority.</a:t>
            </a:r>
          </a:p>
        </p:txBody>
      </p:sp>
    </p:spTree>
    <p:extLst>
      <p:ext uri="{BB962C8B-B14F-4D97-AF65-F5344CB8AC3E}">
        <p14:creationId xmlns:p14="http://schemas.microsoft.com/office/powerpoint/2010/main" val="4088857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08616" y="1203429"/>
            <a:ext cx="8326047" cy="45844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3. a dalších kolech přijímacího řízení do maturitního oboru ředitel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zohlednit výsledky jednotné přijímací zkoušky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z 1. kola. Zároveň určí náhradní způsob hodnocení, v případě že uchazeč zkoušku nekonal.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školy vyhotoví 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doručí rozhodnutí v písemné formě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Přijatý uchazeč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potvrdí do 3 dnů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od doručení rozhodnutí o přijetí svůj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úmysl vzdělávat se v daném oboru vzdělání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(volná forma, písemně nebo elektronicky se zaručeným elektronickým podpisem). 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Potvrdit svůj úmysl vzdělávat se může uchazeč jen do jednoho oboru. Potvrzení úmyslu vzdělávat se v novém oboru vzdělání je současně zpětvzetím úmyslu vzdělávat se v dříve potvrzeném oboru vzdělání.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Uplynutím lhůty pro potvrzení úmyslu vzdělávat se zaniká právo na přijetí do daného oboru vzdělání. </a:t>
            </a:r>
          </a:p>
        </p:txBody>
      </p:sp>
    </p:spTree>
    <p:extLst>
      <p:ext uri="{BB962C8B-B14F-4D97-AF65-F5344CB8AC3E}">
        <p14:creationId xmlns:p14="http://schemas.microsoft.com/office/powerpoint/2010/main" val="4171313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Weby k využití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89197" y="1255275"/>
            <a:ext cx="8100000" cy="3985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Informace k přijímacímu řízení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www.prihlaskynastredni.cz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Jednotná přijímací zkouška (cermat.cz)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Přijímání do středního vzdělávání a vzdělávání v konzervatoři, MŠMT ČR (gov.cz)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Statistická data k přijímacímu řízení </a:t>
            </a: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Vzdělávání v datech (vzdelavanivdatech.cz)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Agregovaná data JPZ | Data a analýzy (cermat.cz)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601"/>
              </a:spcBef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1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13132"/>
              </p:ext>
            </p:extLst>
          </p:nvPr>
        </p:nvGraphicFramePr>
        <p:xfrm>
          <a:off x="201168" y="1249119"/>
          <a:ext cx="8759952" cy="4680043"/>
        </p:xfrm>
        <a:graphic>
          <a:graphicData uri="http://schemas.openxmlformats.org/drawingml/2006/table">
            <a:tbl>
              <a:tblPr/>
              <a:tblGrid>
                <a:gridCol w="3687438">
                  <a:extLst>
                    <a:ext uri="{9D8B030D-6E8A-4147-A177-3AD203B41FA5}">
                      <a16:colId xmlns:a16="http://schemas.microsoft.com/office/drawing/2014/main" val="1955570166"/>
                    </a:ext>
                  </a:extLst>
                </a:gridCol>
                <a:gridCol w="1260910">
                  <a:extLst>
                    <a:ext uri="{9D8B030D-6E8A-4147-A177-3AD203B41FA5}">
                      <a16:colId xmlns:a16="http://schemas.microsoft.com/office/drawing/2014/main" val="2522433251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1200093323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1086374620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2750624986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2637488181"/>
                    </a:ext>
                  </a:extLst>
                </a:gridCol>
              </a:tblGrid>
              <a:tr h="6353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Kapacita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Počet přihlášek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Počet přijatých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83568"/>
                  </a:ext>
                </a:extLst>
              </a:tr>
              <a:tr h="2412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173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praktické školy C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071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výučním listem E + H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2 919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5 847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5 221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1 923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1 815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7878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1 465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1 143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475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291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2 881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8 019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8 139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2 460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2 447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536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1 154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1 017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294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940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4letá gymnázia K/4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2 067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2 137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668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680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639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8letá gymnázia K/8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1 305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1 312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460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359717"/>
                  </a:ext>
                </a:extLst>
              </a:tr>
              <a:tr h="3871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 L/5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233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241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652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konzervatoř P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86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599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Celkem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8 705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20 597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19 597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6 606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6 437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99664"/>
                  </a:ext>
                </a:extLst>
              </a:tr>
            </a:tbl>
          </a:graphicData>
        </a:graphic>
      </p:graphicFrame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9108735-E889-F665-8A06-E4298AD7AA07}"/>
              </a:ext>
            </a:extLst>
          </p:cNvPr>
          <p:cNvCxnSpPr/>
          <p:nvPr/>
        </p:nvCxnSpPr>
        <p:spPr>
          <a:xfrm flipV="1">
            <a:off x="5971032" y="2679192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353A03F-5B5A-70EE-6406-1BE69B61BA17}"/>
              </a:ext>
            </a:extLst>
          </p:cNvPr>
          <p:cNvCxnSpPr/>
          <p:nvPr/>
        </p:nvCxnSpPr>
        <p:spPr>
          <a:xfrm flipV="1">
            <a:off x="5971032" y="3042967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5E94389-F3EB-B8B6-3607-FCA261F6091B}"/>
              </a:ext>
            </a:extLst>
          </p:cNvPr>
          <p:cNvCxnSpPr/>
          <p:nvPr/>
        </p:nvCxnSpPr>
        <p:spPr>
          <a:xfrm flipV="1">
            <a:off x="5971032" y="379476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30EE3EB-8F94-CDB0-1276-78D2716B24A1}"/>
              </a:ext>
            </a:extLst>
          </p:cNvPr>
          <p:cNvCxnSpPr/>
          <p:nvPr/>
        </p:nvCxnSpPr>
        <p:spPr>
          <a:xfrm flipV="1">
            <a:off x="5971032" y="486956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08FD124-24F6-E49E-F7D8-A2D37AA90781}"/>
              </a:ext>
            </a:extLst>
          </p:cNvPr>
          <p:cNvCxnSpPr/>
          <p:nvPr/>
        </p:nvCxnSpPr>
        <p:spPr>
          <a:xfrm flipV="1">
            <a:off x="7842504" y="2679192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7183F42-4568-ED56-FF95-452265334135}"/>
              </a:ext>
            </a:extLst>
          </p:cNvPr>
          <p:cNvCxnSpPr/>
          <p:nvPr/>
        </p:nvCxnSpPr>
        <p:spPr>
          <a:xfrm flipV="1">
            <a:off x="7842504" y="305211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5BC5F18-2BE3-3CAF-4642-068667ECBA90}"/>
              </a:ext>
            </a:extLst>
          </p:cNvPr>
          <p:cNvCxnSpPr/>
          <p:nvPr/>
        </p:nvCxnSpPr>
        <p:spPr>
          <a:xfrm flipV="1">
            <a:off x="7842504" y="3425030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6938B3A-10AA-1651-3D74-2E33439334E3}"/>
              </a:ext>
            </a:extLst>
          </p:cNvPr>
          <p:cNvCxnSpPr/>
          <p:nvPr/>
        </p:nvCxnSpPr>
        <p:spPr>
          <a:xfrm flipV="1">
            <a:off x="7842504" y="2323569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9108735-E889-F665-8A06-E4298AD7AA07}"/>
              </a:ext>
            </a:extLst>
          </p:cNvPr>
          <p:cNvCxnSpPr/>
          <p:nvPr/>
        </p:nvCxnSpPr>
        <p:spPr>
          <a:xfrm flipV="1">
            <a:off x="5963332" y="2345417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5BC5F18-2BE3-3CAF-4642-068667ECBA90}"/>
              </a:ext>
            </a:extLst>
          </p:cNvPr>
          <p:cNvCxnSpPr/>
          <p:nvPr/>
        </p:nvCxnSpPr>
        <p:spPr>
          <a:xfrm flipV="1">
            <a:off x="7860154" y="3789185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12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86518"/>
              </p:ext>
            </p:extLst>
          </p:nvPr>
        </p:nvGraphicFramePr>
        <p:xfrm>
          <a:off x="182879" y="1146018"/>
          <a:ext cx="8800799" cy="4852302"/>
        </p:xfrm>
        <a:graphic>
          <a:graphicData uri="http://schemas.openxmlformats.org/drawingml/2006/table">
            <a:tbl>
              <a:tblPr/>
              <a:tblGrid>
                <a:gridCol w="3542098">
                  <a:extLst>
                    <a:ext uri="{9D8B030D-6E8A-4147-A177-3AD203B41FA5}">
                      <a16:colId xmlns:a16="http://schemas.microsoft.com/office/drawing/2014/main" val="2469717812"/>
                    </a:ext>
                  </a:extLst>
                </a:gridCol>
                <a:gridCol w="1139814">
                  <a:extLst>
                    <a:ext uri="{9D8B030D-6E8A-4147-A177-3AD203B41FA5}">
                      <a16:colId xmlns:a16="http://schemas.microsoft.com/office/drawing/2014/main" val="768963765"/>
                    </a:ext>
                  </a:extLst>
                </a:gridCol>
                <a:gridCol w="1159440">
                  <a:extLst>
                    <a:ext uri="{9D8B030D-6E8A-4147-A177-3AD203B41FA5}">
                      <a16:colId xmlns:a16="http://schemas.microsoft.com/office/drawing/2014/main" val="3570103279"/>
                    </a:ext>
                  </a:extLst>
                </a:gridCol>
                <a:gridCol w="1741607">
                  <a:extLst>
                    <a:ext uri="{9D8B030D-6E8A-4147-A177-3AD203B41FA5}">
                      <a16:colId xmlns:a16="http://schemas.microsoft.com/office/drawing/2014/main" val="398924221"/>
                    </a:ext>
                  </a:extLst>
                </a:gridCol>
                <a:gridCol w="1217840">
                  <a:extLst>
                    <a:ext uri="{9D8B030D-6E8A-4147-A177-3AD203B41FA5}">
                      <a16:colId xmlns:a16="http://schemas.microsoft.com/office/drawing/2014/main" val="3679986071"/>
                    </a:ext>
                  </a:extLst>
                </a:gridCol>
              </a:tblGrid>
              <a:tr h="2803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Nepřijetí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cs-CZ" sz="1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 toho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35021"/>
                  </a:ext>
                </a:extLst>
              </a:tr>
              <a:tr h="7838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přijetí na vyšší prioritu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 nedostatečnou kapacitu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 nesplnění podmínek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78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praktické školy C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858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výučním listem E a H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3 924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3 137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679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 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990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658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37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 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5 559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3 544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1 206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60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839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191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88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4letá gymnázia K/4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1 399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973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97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8letá gymnázia K/8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850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56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 L/5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385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26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konzervatoř P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07140"/>
                  </a:ext>
                </a:extLst>
              </a:tr>
              <a:tr h="31958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Celkem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13 991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9 192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2 821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1 978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13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13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Průměrný bodový zisk přijatých 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79778"/>
              </p:ext>
            </p:extLst>
          </p:nvPr>
        </p:nvGraphicFramePr>
        <p:xfrm>
          <a:off x="251638" y="1703674"/>
          <a:ext cx="8699858" cy="334958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815726">
                  <a:extLst>
                    <a:ext uri="{9D8B030D-6E8A-4147-A177-3AD203B41FA5}">
                      <a16:colId xmlns:a16="http://schemas.microsoft.com/office/drawing/2014/main" val="889858022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3211697931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2920514065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1058109638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4149747658"/>
                    </a:ext>
                  </a:extLst>
                </a:gridCol>
              </a:tblGrid>
              <a:tr h="40426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ČR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Pk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316421"/>
                  </a:ext>
                </a:extLst>
              </a:tr>
              <a:tr h="5197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ČJ 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ČJ 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9461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gymnázia 4letá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39,0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40,0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30,4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79066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34,3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24,2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35,1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833367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29,3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31,1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21,3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80887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25,4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17,5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69828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10,6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24,3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12,2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40598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gymnázia 8letá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52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5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endParaRPr lang="cs-CZ" sz="2400" b="1" spc="-1" dirty="0">
              <a:solidFill>
                <a:srgbClr val="376092"/>
              </a:solidFill>
              <a:latin typeface="Calibri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699424" y="1584887"/>
            <a:ext cx="7520551" cy="33686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 algn="jus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77,2 %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uchazečů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střední školy v Pardubickém kraji bylo v</a:t>
            </a:r>
            <a:r>
              <a:rPr lang="cs-CZ" dirty="0"/>
              <a:t> 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dirty="0"/>
              <a:t>  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kole přijato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obor v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prioritě</a:t>
            </a:r>
          </a:p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žádnou střední školu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nebylo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1. kole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přijato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308 žáků 9. ročníků ZŠ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 bydlištěm v Pardubickém kraji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kolo vyhlásilo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 SŠ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Pardubickém kraji na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1 185 volných míst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 toho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545 v maturitních a 640 v učebních oborech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žádnou střední školu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nebylo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2. kole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přijato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žáků 9. ročníků ZŠ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 bydlištěm v Pardubickém kraji </a:t>
            </a:r>
          </a:p>
        </p:txBody>
      </p:sp>
    </p:spTree>
    <p:extLst>
      <p:ext uri="{BB962C8B-B14F-4D97-AF65-F5344CB8AC3E}">
        <p14:creationId xmlns:p14="http://schemas.microsoft.com/office/powerpoint/2010/main" val="130902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Novinky ve středním školství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Pardubický kraj</a:t>
            </a:r>
          </a:p>
        </p:txBody>
      </p:sp>
      <p:sp>
        <p:nvSpPr>
          <p:cNvPr id="106" name="Obdélník 1"/>
          <p:cNvSpPr/>
          <p:nvPr/>
        </p:nvSpPr>
        <p:spPr>
          <a:xfrm>
            <a:off x="404676" y="1052266"/>
            <a:ext cx="8333928" cy="4946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roku 2026/2027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SOŠ a SOU Třemošnice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nový obor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– 2 zaměření –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Operátor bezpilotních systémů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Právo a státní správa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SOU opravárenské Králíky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nový obor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Sociální činnost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plánována změna názvu od 1. 9. 2026 na SŠ technická a sociální Králíky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SOU Svitavy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nové ŠVP </a:t>
            </a:r>
            <a:r>
              <a:rPr lang="cs-CZ" sz="2100" b="1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Mechanik opravář letadel</a:t>
            </a:r>
            <a:r>
              <a:rPr lang="cs-CZ" sz="2100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 oboru Strojní mechanik, plánována změna názvu od 1. 1. 2026 na SŠ technická Svitavy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SŠ zdravotnická a sociální Chrudim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znovu otevře obor </a:t>
            </a: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Sociální činnost</a:t>
            </a:r>
            <a:endParaRPr lang="cs-CZ" sz="2100" b="1" spc="-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0" lvl="1" algn="just">
              <a:spcBef>
                <a:spcPts val="9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roku 2025/2026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SPŠ chemická Pardubice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zaměření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Aplikované přírodní vědy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Střední zdravotnická škola Pardubice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zaměření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Prevence, ochrana a podpora zdraví</a:t>
            </a:r>
          </a:p>
        </p:txBody>
      </p:sp>
    </p:spTree>
    <p:extLst>
      <p:ext uri="{BB962C8B-B14F-4D97-AF65-F5344CB8AC3E}">
        <p14:creationId xmlns:p14="http://schemas.microsoft.com/office/powerpoint/2010/main" val="177800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Kombinace oborů vzdělání kategorie L/0 + H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6" name="Obdélník 1"/>
          <p:cNvSpPr/>
          <p:nvPr/>
        </p:nvSpPr>
        <p:spPr>
          <a:xfrm>
            <a:off x="551699" y="1242402"/>
            <a:ext cx="8040600" cy="304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rámci studia kombinace oborů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vzdělání L/0 + H je možné získat výuční list (po 3. ročníku) i maturitní zkoušku (po 4. ročníku)</a:t>
            </a:r>
            <a:endParaRPr lang="cs-CZ" sz="21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Pro příští školní rok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bude do kombinace oborů L/0 + H přijímat žáky 8 středních škol v Pardubickém kraji,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Atlase uveden kód a název oboru vzdělání H v závorce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oborem L/0 </a:t>
            </a:r>
            <a:endParaRPr lang="cs-CZ" sz="2100" b="0" strike="noStrike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Při podání přihlášky do kombinace oborů vzdělání L/0 + H je třeba uvést na přihlášku oba obory</a:t>
            </a:r>
          </a:p>
          <a:p>
            <a:pPr algn="just">
              <a:spcBef>
                <a:spcPts val="18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Školy s nabídkou oborů L/0 + H</a:t>
            </a:r>
            <a:endParaRPr lang="cs-CZ" sz="2100" b="0" strike="noStrike" spc="-1" dirty="0">
              <a:solidFill>
                <a:srgbClr val="376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205EE88-F75F-DFEF-5385-F82FD3369AA1}"/>
              </a:ext>
            </a:extLst>
          </p:cNvPr>
          <p:cNvSpPr txBox="1"/>
          <p:nvPr/>
        </p:nvSpPr>
        <p:spPr>
          <a:xfrm>
            <a:off x="551699" y="4287827"/>
            <a:ext cx="3875921" cy="12618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SOŠ a SOU technické Třemošnice</a:t>
            </a:r>
            <a:endParaRPr lang="cs-CZ" sz="19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Střední škola automobilní Holice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SPŠ stavební Pardubice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 Svitavy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8A8681-FAF0-CAB0-3536-D30880C278DF}"/>
              </a:ext>
            </a:extLst>
          </p:cNvPr>
          <p:cNvSpPr txBox="1"/>
          <p:nvPr/>
        </p:nvSpPr>
        <p:spPr>
          <a:xfrm>
            <a:off x="4571640" y="4223326"/>
            <a:ext cx="357133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technická Vysoké Mýto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SOŠ a SOU Lanškroun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automobilní Ústí nad Orlicí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gastronomická a technická Žamberk</a:t>
            </a:r>
          </a:p>
        </p:txBody>
      </p:sp>
    </p:spTree>
    <p:extLst>
      <p:ext uri="{BB962C8B-B14F-4D97-AF65-F5344CB8AC3E}">
        <p14:creationId xmlns:p14="http://schemas.microsoft.com/office/powerpoint/2010/main" val="1684774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5518</TotalTime>
  <Words>2908</Words>
  <Application>Microsoft Office PowerPoint</Application>
  <PresentationFormat>Předvádění na obrazovce (4:3)</PresentationFormat>
  <Paragraphs>383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Segoe UI</vt:lpstr>
      <vt:lpstr>Symbol</vt:lpstr>
      <vt:lpstr>Times New Roman</vt:lpstr>
      <vt:lpstr>Wingdings</vt:lpstr>
      <vt:lpstr>Motiv systému Office</vt:lpstr>
      <vt:lpstr>Přijímací řízení  ve školním roce 2025/2026</vt:lpstr>
      <vt:lpstr>Narození v jednotlivých okresech Pardubického kraje</vt:lpstr>
      <vt:lpstr>Narození v Pardubickém kraji</vt:lpstr>
      <vt:lpstr>Výsledky přijímacího řízení 2024/2025 1. kolo</vt:lpstr>
      <vt:lpstr>Výsledky přijímacího řízení 2024/2025 1. kolo</vt:lpstr>
      <vt:lpstr>Průměrný bodový zisk přijatých 2024/2025 1. kolo</vt:lpstr>
      <vt:lpstr>Výsledky přijímacího řízení 2024/2025</vt:lpstr>
      <vt:lpstr>Novinky ve středním školství Pardubický kraj</vt:lpstr>
      <vt:lpstr>Kombinace oborů vzdělání kategorie L/0 + H</vt:lpstr>
      <vt:lpstr>Pokusné ověřování propojení vybraných zdravotnických oborů vzdělání kategorie H, M, N </vt:lpstr>
      <vt:lpstr>Postupný útlum prospěchových stipendií Pardubického kraje</vt:lpstr>
      <vt:lpstr>Nejdůležitější změny</vt:lpstr>
      <vt:lpstr>Uchazeči, kteří získali  předchozí vzdělání ve škole mimo území ČR</vt:lpstr>
      <vt:lpstr>Přijímací řízení ve školním roce 2025/2026</vt:lpstr>
      <vt:lpstr>Podání přihlášky elektronicky</vt:lpstr>
      <vt:lpstr>Podání přihlášky na papírovém tiskopisu  </vt:lpstr>
      <vt:lpstr>Přijímací řízení ve školním roce 2025/2026</vt:lpstr>
      <vt:lpstr>Přijímací řízení ve školním roce 2025/2026</vt:lpstr>
      <vt:lpstr>Přijímací zkoušky</vt:lpstr>
      <vt:lpstr>Prezentace aplikace PowerPoint</vt:lpstr>
      <vt:lpstr>Termíny konání přijímacích zkoušek</vt:lpstr>
      <vt:lpstr>Talentová a školní přijímací zkouška</vt:lpstr>
      <vt:lpstr>Hodnocení uchazečů v 1. kole přijímacího řízení</vt:lpstr>
      <vt:lpstr>Hodnocení uchazečů v 1. kole přijímacího řízení</vt:lpstr>
      <vt:lpstr>Hodnocení uchazečů v 1. kole přijímacího řízení</vt:lpstr>
      <vt:lpstr>Odvolání</vt:lpstr>
      <vt:lpstr>Vzdání se práva na přijetí</vt:lpstr>
      <vt:lpstr>Druhé kolo přijímacího řízení </vt:lpstr>
      <vt:lpstr>Druhé kolo přijímacího řízení</vt:lpstr>
      <vt:lpstr>Třetí a další kola přijímacího řízení</vt:lpstr>
      <vt:lpstr>Třetí a další kola přijímacího řízení</vt:lpstr>
      <vt:lpstr>Weby k využití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Mgr. Jana Lilková</cp:lastModifiedBy>
  <cp:revision>378</cp:revision>
  <cp:lastPrinted>2024-10-15T12:25:39Z</cp:lastPrinted>
  <dcterms:created xsi:type="dcterms:W3CDTF">2017-03-06T15:56:02Z</dcterms:created>
  <dcterms:modified xsi:type="dcterms:W3CDTF">2025-11-13T13:25:19Z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